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780" r:id="rId2"/>
  </p:sldMasterIdLst>
  <p:sldIdLst>
    <p:sldId id="256" r:id="rId3"/>
    <p:sldId id="257" r:id="rId4"/>
    <p:sldId id="258" r:id="rId5"/>
    <p:sldId id="273" r:id="rId6"/>
    <p:sldId id="264" r:id="rId7"/>
    <p:sldId id="276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4" r:id="rId18"/>
    <p:sldId id="260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2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430C13-E869-4B33-8352-630418848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D9C9C6D-3C15-430F-90F1-6D57CAE3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5402D0-FA46-4CAA-81AA-D5B67747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BAFB-F5A7-47AD-8EA4-FAE984235CFB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BA390B1-640F-4654-8059-F14CECF0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C021F62-82D2-400B-A264-8BF61020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F09D-13AB-4BC0-93AE-A198BF7A45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345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83C241-FBB2-42A2-9C77-2E3F26D9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39B463E-E83F-4FFC-9587-5480F8019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82E3A0-148F-4BF4-8CB4-8F94553F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BAFB-F5A7-47AD-8EA4-FAE984235CFB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0311FF9-0F84-4044-BD40-4398EFE3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3216D3A-CC6C-4645-A16E-6648032B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F09D-13AB-4BC0-93AE-A198BF7A45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34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D1C2F86-8A3F-4D32-AC7F-0B7A9FA44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2293E33-0D4C-48C3-9EDA-04734F3B0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7001B42-0AB6-4DEA-8983-5DEFE4DC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BAFB-F5A7-47AD-8EA4-FAE984235CFB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1BA78A1-BCB8-445A-849B-232C0200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E99B3F-1361-4B3C-B9AF-3F01F7B2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F09D-13AB-4BC0-93AE-A198BF7A45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123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2021. 10. 18.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5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2021. 10. 18.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047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52686B-705E-49B4-B2AE-AA8E8B2E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F95FA4-FC5B-4A4A-A672-CA78E2B2D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7AD118-1136-43FB-A10B-FFDB7CB1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BAFB-F5A7-47AD-8EA4-FAE984235CFB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9EA8156-7C22-484D-AE9D-DF8D6212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649072-7E0B-4D6E-A050-46DB0E7B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F09D-13AB-4BC0-93AE-A198BF7A45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35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F30305-48A4-4644-8EDD-EDF75C0C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F60A098-07EC-418D-A88B-DE6979FAA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16AFEBB-1CBE-4851-9C49-ECC09033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BAFB-F5A7-47AD-8EA4-FAE984235CFB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21B821-E34B-441D-A51B-CB1C7FDE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88E61D-F284-4F0D-AD1C-5AC46AAD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F09D-13AB-4BC0-93AE-A198BF7A45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879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85A6DC-B8FE-4683-9C5D-BDAAFD96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2CB9D4-1EE8-4F50-8441-AF68A01E4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131C445-518D-4712-B45A-81E0170A3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5C8FFD8-5A2E-47FA-9F98-2A62FC7B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BAFB-F5A7-47AD-8EA4-FAE984235CFB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1BCF0F5-6190-4221-903E-DE4E385F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066B95E-F3AE-457B-9EA0-C98DE57F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F09D-13AB-4BC0-93AE-A198BF7A45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2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40EB40-1D69-4762-A4BE-75BE5B79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E3155BB-A988-4D8F-B5C9-9AA7093FD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46713BD-172B-4655-BB3A-D6C4CB9A5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4F60947-5DEC-4706-9F2A-7C040600E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72F0158-C81F-4554-AB95-DAEADA5DF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38C32E5-7D67-4716-84CA-F942CEC3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BAFB-F5A7-47AD-8EA4-FAE984235CFB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FB5822B-EE6E-4EFE-9EFD-24FF2ABB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3DCD1EE-22D1-4A91-A123-25BECC2F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F09D-13AB-4BC0-93AE-A198BF7A45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55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0D4837-D2D7-4658-9229-5D9F7166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76B816F-3BC2-4791-8D33-CCA2494B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BAFB-F5A7-47AD-8EA4-FAE984235CFB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C05AAC9-B2AD-49F4-828A-BE9B4895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3370DF3-65F8-4777-B5E1-F2AA9861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F09D-13AB-4BC0-93AE-A198BF7A45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734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EDD6B42-907E-4898-ADE5-9D06C72D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BAFB-F5A7-47AD-8EA4-FAE984235CFB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C0EF4C9-FB86-4890-AABE-A5EA24B2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CDDB92F-CFE5-40E2-829D-3EE785DA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F09D-13AB-4BC0-93AE-A198BF7A45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45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7067E8-7545-4FD1-99B5-C4D7F58F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2555E7-1248-49DE-A1A0-E2DBE2EB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2DAA2B1-5F31-4542-9547-8363E6483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05C3B01-B9BE-4659-9FEA-68825513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BAFB-F5A7-47AD-8EA4-FAE984235CFB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86CB0F7-47E3-4AE7-B08B-2006763A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2FF8511-8F93-44AD-A1A6-7269D035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F09D-13AB-4BC0-93AE-A198BF7A45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508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51513B-DB60-4DF4-93D4-E3969542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4A6B0C9-9A4A-4094-8C2E-EA29DBC8B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4254CD1-08BE-448A-A3F4-0123D95C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BD2FC14-CB2E-4C73-8ECD-0848E4111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BAFB-F5A7-47AD-8EA4-FAE984235CFB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C82523A-40BE-473C-AEF9-95891DF2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ED6516B-752D-470A-8955-4384D72E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F09D-13AB-4BC0-93AE-A198BF7A45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36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A0CDE9A-ED59-4CA9-8C75-E1E4C615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2B2E618-BC8A-40F7-939D-787F63166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480E608-8C62-442B-B40E-81230F225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BAFB-F5A7-47AD-8EA4-FAE984235CFB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B4434D-36A4-4E34-A933-E268FF06A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A218D5-DA96-44F9-8E8D-935D21AE8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DF09D-13AB-4BC0-93AE-A198BF7A45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91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E5DFDD-5404-4581-B101-1EF50B7A2616}" type="datetimeFigureOut">
              <a:rPr lang="hu-HU" smtClean="0"/>
              <a:t>2021. 10. 18.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308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9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youtube.com/watch?v=qab7TeKYkd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vB5620CPnFo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anum.com/hu/online-kiadvanyok/Verstar-verstar-otven-kolto-osszes-verse-2/remenyik-sandor-1DE81/magas-feszultseg-1940-1ECBC/janos-evangeliuma-1EE0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>
            <a:extLst>
              <a:ext uri="{FF2B5EF4-FFF2-40B4-BE49-F238E27FC236}">
                <a16:creationId xmlns:a16="http://schemas.microsoft.com/office/drawing/2014/main" id="{306A7B9C-8055-4F65-A4D6-0ACAD1EDF216}"/>
              </a:ext>
            </a:extLst>
          </p:cNvPr>
          <p:cNvSpPr/>
          <p:nvPr/>
        </p:nvSpPr>
        <p:spPr>
          <a:xfrm>
            <a:off x="1800683" y="181846"/>
            <a:ext cx="3589760" cy="28851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4245043D-4302-4A7A-8DBC-135D0616F20A}"/>
              </a:ext>
            </a:extLst>
          </p:cNvPr>
          <p:cNvSpPr/>
          <p:nvPr/>
        </p:nvSpPr>
        <p:spPr>
          <a:xfrm>
            <a:off x="6801557" y="181846"/>
            <a:ext cx="3589760" cy="28851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88B83CA-3653-40E8-A9EF-BC22DD9FF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057" y="3298372"/>
            <a:ext cx="9535886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>
                <a:solidFill>
                  <a:schemeClr val="bg1"/>
                </a:solidFill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Az egyházi év ünnepei</a:t>
            </a:r>
          </a:p>
        </p:txBody>
      </p:sp>
    </p:spTree>
    <p:extLst>
      <p:ext uri="{BB962C8B-B14F-4D97-AF65-F5344CB8AC3E}">
        <p14:creationId xmlns:p14="http://schemas.microsoft.com/office/powerpoint/2010/main" val="2910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D0E620-5E83-4963-B3F8-CD9A91CD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húsvéti ünnepkör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B5A35C-F592-4BEB-BF15-99723DA4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404" y="2255751"/>
            <a:ext cx="3735977" cy="2346497"/>
          </a:xfrm>
        </p:spPr>
        <p:txBody>
          <a:bodyPr/>
          <a:lstStyle/>
          <a:p>
            <a:pPr marL="0" indent="0" algn="ctr">
              <a:buNone/>
            </a:pPr>
            <a:r>
              <a:rPr lang="hu-HU" cap="none" dirty="0"/>
              <a:t>A húsvéti ünnepkör böjt első vasárnapjától áldozócsütörtökig tart. Az ünnepkör fókuszában Jézus szenvedése, halála és feltámadása áll.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49DA26-1408-4148-B7CE-5275BECB7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34516" b="37156"/>
          <a:stretch/>
        </p:blipFill>
        <p:spPr bwMode="auto">
          <a:xfrm>
            <a:off x="200045" y="1951183"/>
            <a:ext cx="7742172" cy="32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468A43E-6D0C-4829-A866-35C5A97A6EDC}"/>
              </a:ext>
            </a:extLst>
          </p:cNvPr>
          <p:cNvSpPr txBox="1"/>
          <p:nvPr/>
        </p:nvSpPr>
        <p:spPr>
          <a:xfrm>
            <a:off x="4347122" y="5567748"/>
            <a:ext cx="5502271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tovább és tekints meg egy festményt! 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Hagyj időt a kép megszemlélésére!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0AAC816-C12F-4229-BAF4-DB431B78F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309" y="550395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C91EDFA9-BE04-4AED-AED7-73511B0F9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ABFFE4-922B-44CF-A6F2-BF3F1AF1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618517"/>
            <a:ext cx="9645369" cy="1596177"/>
          </a:xfrm>
        </p:spPr>
        <p:txBody>
          <a:bodyPr/>
          <a:lstStyle/>
          <a:p>
            <a:r>
              <a:rPr lang="hu-HU" dirty="0"/>
              <a:t>Beszélgessetek a festményről!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070E42-5ECD-45FB-851D-DB0E9E39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569" y="5077016"/>
            <a:ext cx="4406349" cy="85943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Munkácsy Mihály: Golgota (1884)</a:t>
            </a:r>
          </a:p>
        </p:txBody>
      </p:sp>
      <p:pic>
        <p:nvPicPr>
          <p:cNvPr id="1026" name="Picture 2" descr="golgota">
            <a:extLst>
              <a:ext uri="{FF2B5EF4-FFF2-40B4-BE49-F238E27FC236}">
                <a16:creationId xmlns:a16="http://schemas.microsoft.com/office/drawing/2014/main" id="{9D41DCB5-8967-48A9-B193-B98AB832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41" y="1875218"/>
            <a:ext cx="5159828" cy="31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D968728-0206-4CAE-9702-03A2D919CBE9}"/>
              </a:ext>
            </a:extLst>
          </p:cNvPr>
          <p:cNvSpPr txBox="1"/>
          <p:nvPr/>
        </p:nvSpPr>
        <p:spPr>
          <a:xfrm>
            <a:off x="156753" y="2214694"/>
            <a:ext cx="59392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/>
              <a:t>1. Milyen érzelmeket váltott ki belőled ez a kép?</a:t>
            </a:r>
          </a:p>
          <a:p>
            <a:pPr algn="ctr"/>
            <a:r>
              <a:rPr lang="hu-HU" sz="2200" dirty="0"/>
              <a:t>2. A festményt szemlélve olvassátok el Jézus megfeszítésének történetét (Máté 27,31-44)!</a:t>
            </a:r>
          </a:p>
          <a:p>
            <a:pPr algn="ctr"/>
            <a:r>
              <a:rPr lang="hu-HU" sz="2200" dirty="0"/>
              <a:t>3. Vajon ki a kép központi szereplője? Milyen eszközöket használt a festő, hogy erre a pontra fókuszálja a figyelmet?</a:t>
            </a:r>
          </a:p>
          <a:p>
            <a:pPr algn="ctr"/>
            <a:r>
              <a:rPr lang="hu-HU" sz="2200" dirty="0"/>
              <a:t>4. Nézz utána, hogy hol van kiállítva ez a festmény!</a:t>
            </a:r>
          </a:p>
          <a:p>
            <a:pPr algn="ctr"/>
            <a:endParaRPr lang="hu-HU" sz="2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D875B99-5B74-4B75-BD78-D1A6946F7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1" t="5643" r="6841"/>
          <a:stretch/>
        </p:blipFill>
        <p:spPr>
          <a:xfrm>
            <a:off x="10963598" y="5567198"/>
            <a:ext cx="1188720" cy="12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43D414-9462-4771-AE0F-A04C7143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63" y="302266"/>
            <a:ext cx="10364451" cy="1596177"/>
          </a:xfrm>
        </p:spPr>
        <p:txBody>
          <a:bodyPr/>
          <a:lstStyle/>
          <a:p>
            <a:r>
              <a:rPr lang="hu-HU" dirty="0"/>
              <a:t>Pünkösdi Ünnepkör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224C22-6C6E-4B58-B4D0-8C4373985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141" y="2026278"/>
            <a:ext cx="4367975" cy="31684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b="0" i="0" cap="none" dirty="0">
                <a:solidFill>
                  <a:srgbClr val="000000"/>
                </a:solidFill>
                <a:effectLst/>
                <a:latin typeface="+mj-lt"/>
              </a:rPr>
              <a:t> A mennybemenetel ünnepétől örökélet vasárnapjáig tart a pünkösdi ünnepkör. Ebben az időszakban azt ünnepeljük, hogy Isten nem hagyott magunkra bennünket Jézus mennybemenetele után sem. Elküldte közénk Szentlelkét, Aki ma is jelen van az életünkben.</a:t>
            </a:r>
            <a:endParaRPr lang="hu-HU" cap="none" dirty="0"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AD35B4-BCD7-4860-8810-7AB55995B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63527" r="3315" b="2851"/>
          <a:stretch/>
        </p:blipFill>
        <p:spPr bwMode="auto">
          <a:xfrm>
            <a:off x="248193" y="1791120"/>
            <a:ext cx="6936377" cy="36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D8D4D7F-D6CA-4ED3-9B78-5A9307A31AAB}"/>
              </a:ext>
            </a:extLst>
          </p:cNvPr>
          <p:cNvSpPr txBox="1"/>
          <p:nvPr/>
        </p:nvSpPr>
        <p:spPr>
          <a:xfrm>
            <a:off x="2135029" y="5557710"/>
            <a:ext cx="5969725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Érdeklődj, hogy a Te gyülekezetedben milyen hagyományai vannak az új kenyérért és borért való hálaadásnak!</a:t>
            </a:r>
          </a:p>
        </p:txBody>
      </p:sp>
    </p:spTree>
    <p:extLst>
      <p:ext uri="{BB962C8B-B14F-4D97-AF65-F5344CB8AC3E}">
        <p14:creationId xmlns:p14="http://schemas.microsoft.com/office/powerpoint/2010/main" val="37143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C846AD-0F4C-465E-8C6C-30A6A96E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21" y="428441"/>
            <a:ext cx="8835472" cy="1596177"/>
          </a:xfrm>
        </p:spPr>
        <p:txBody>
          <a:bodyPr>
            <a:normAutofit/>
          </a:bodyPr>
          <a:lstStyle/>
          <a:p>
            <a:r>
              <a:rPr lang="hu-HU" dirty="0"/>
              <a:t>Pünkösdi ünnepkör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E71055-2F96-47D8-A631-B60787B30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2326373"/>
            <a:ext cx="6396088" cy="246629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u-HU" cap="none" dirty="0"/>
              <a:t>A pünkösdhöz kapcsolódóan hallgassátok meg Kodály Zoltán (1882-1967) </a:t>
            </a:r>
            <a:r>
              <a:rPr lang="hu-HU" i="1" cap="none" dirty="0"/>
              <a:t>Pünkösdölő</a:t>
            </a:r>
            <a:r>
              <a:rPr lang="hu-HU" cap="none" dirty="0"/>
              <a:t> című művét. </a:t>
            </a:r>
          </a:p>
          <a:p>
            <a:pPr marL="0" indent="0" algn="ctr">
              <a:buNone/>
            </a:pPr>
            <a:r>
              <a:rPr lang="hu-HU" cap="none" dirty="0"/>
              <a:t>Miközben hallgatjátok, kövessétek a Református énekeskönyv 550. dicséretét!</a:t>
            </a:r>
          </a:p>
          <a:p>
            <a:pPr marL="0" indent="0" algn="ctr">
              <a:buNone/>
            </a:pPr>
            <a:r>
              <a:rPr lang="hu-HU" cap="none" dirty="0"/>
              <a:t>(„A pünkösdnek jeles napján…")</a:t>
            </a:r>
          </a:p>
          <a:p>
            <a:pPr marL="0" indent="0" algn="ctr">
              <a:buNone/>
            </a:pPr>
            <a:r>
              <a:rPr lang="hu-HU" cap="none" dirty="0"/>
              <a:t>Figyeld meg, hogy milyen madárhangokat imitálnak a hangszerek!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6E08DA2-5756-489E-98F3-B2313BCFBA63}"/>
              </a:ext>
            </a:extLst>
          </p:cNvPr>
          <p:cNvSpPr txBox="1"/>
          <p:nvPr/>
        </p:nvSpPr>
        <p:spPr>
          <a:xfrm>
            <a:off x="2014745" y="5314146"/>
            <a:ext cx="3794535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Kattints ide, hallgasd meg!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 descr="A képen kültéri, természet, felhő, felhők látható&#10;&#10;Automatikusan generált leírás">
            <a:extLst>
              <a:ext uri="{FF2B5EF4-FFF2-40B4-BE49-F238E27FC236}">
                <a16:creationId xmlns:a16="http://schemas.microsoft.com/office/drawing/2014/main" id="{19FDF7F8-96D6-4E48-909B-D00BAD4EF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94" y="2024618"/>
            <a:ext cx="4624251" cy="308283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61007566-7707-4548-A461-A4CFB73C1BFB}"/>
              </a:ext>
            </a:extLst>
          </p:cNvPr>
          <p:cNvSpPr txBox="1"/>
          <p:nvPr/>
        </p:nvSpPr>
        <p:spPr>
          <a:xfrm>
            <a:off x="7343151" y="5414256"/>
            <a:ext cx="3235182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u-HU" sz="2400" b="1" cap="none" dirty="0"/>
              <a:t>Házi feladat: keress pünkösdi népszokásokat!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7959505-C2AD-4136-91A8-7725FED3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261" y="5470750"/>
            <a:ext cx="1374984" cy="1368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4C19DA6-1E5A-4E53-9151-F3602403F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2600" y="5470750"/>
            <a:ext cx="136464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6EF0195D-0FAA-4F06-94DB-081D3324DF14}"/>
              </a:ext>
            </a:extLst>
          </p:cNvPr>
          <p:cNvSpPr txBox="1"/>
          <p:nvPr/>
        </p:nvSpPr>
        <p:spPr>
          <a:xfrm>
            <a:off x="3751216" y="605183"/>
            <a:ext cx="46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Énekeljünk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4E7EFEC-CA2A-422A-9AE9-4322E6CBC14A}"/>
              </a:ext>
            </a:extLst>
          </p:cNvPr>
          <p:cNvSpPr txBox="1"/>
          <p:nvPr/>
        </p:nvSpPr>
        <p:spPr>
          <a:xfrm>
            <a:off x="4606334" y="6115500"/>
            <a:ext cx="274420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Kattints ide!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66F640F-D3E0-4B1D-93AA-3EAE0C598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234" y="5791520"/>
            <a:ext cx="1075765" cy="106648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39EC853-172C-4A0B-8AEC-073195857A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5" t="10590" r="7394"/>
          <a:stretch/>
        </p:blipFill>
        <p:spPr>
          <a:xfrm>
            <a:off x="1907899" y="1441301"/>
            <a:ext cx="8006810" cy="45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DC27A6E3-18A6-4782-9DD1-B458B71F3B90}"/>
              </a:ext>
            </a:extLst>
          </p:cNvPr>
          <p:cNvSpPr/>
          <p:nvPr/>
        </p:nvSpPr>
        <p:spPr>
          <a:xfrm>
            <a:off x="7652467" y="2617977"/>
            <a:ext cx="4143293" cy="25545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200" b="0" i="0" dirty="0">
                <a:solidFill>
                  <a:schemeClr val="bg1"/>
                </a:solidFill>
                <a:effectLst/>
                <a:latin typeface="ArialMT"/>
              </a:rPr>
              <a:t>Jöjjetek, lássátok az Úr tetteit, aki bámulatos dolgokat művel a földön.</a:t>
            </a:r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Zsoltárok 46,9</a:t>
            </a:r>
            <a:endParaRPr lang="hu-HU" sz="32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1E2281B-5C15-4EBD-B894-02B540EF328D}"/>
              </a:ext>
            </a:extLst>
          </p:cNvPr>
          <p:cNvSpPr txBox="1"/>
          <p:nvPr/>
        </p:nvSpPr>
        <p:spPr>
          <a:xfrm>
            <a:off x="3441727" y="628891"/>
            <a:ext cx="46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CAE7637-7D4B-4D04-8FFF-26A0DBE0A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10828396" y="5490000"/>
            <a:ext cx="1368000" cy="1368000"/>
          </a:xfrm>
          <a:prstGeom prst="rect">
            <a:avLst/>
          </a:prstGeom>
        </p:spPr>
      </p:pic>
      <p:pic>
        <p:nvPicPr>
          <p:cNvPr id="7" name="Kép 6" descr="A képen éjszakai égbolt látható&#10;&#10;Automatikusan generált leírás">
            <a:extLst>
              <a:ext uri="{FF2B5EF4-FFF2-40B4-BE49-F238E27FC236}">
                <a16:creationId xmlns:a16="http://schemas.microsoft.com/office/drawing/2014/main" id="{7AB13A3F-8E11-4BDA-8984-93C0C049E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84" y="2019210"/>
            <a:ext cx="5623727" cy="37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72" y="5680752"/>
            <a:ext cx="1403927" cy="117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1627414" y="-66372"/>
            <a:ext cx="10031187" cy="6489410"/>
          </a:xfrm>
          <a:prstGeom prst="horizontalScroll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7A7BBFAF-B329-4D1D-9C32-E7D40B8E25D2}"/>
              </a:ext>
            </a:extLst>
          </p:cNvPr>
          <p:cNvSpPr/>
          <p:nvPr/>
        </p:nvSpPr>
        <p:spPr>
          <a:xfrm>
            <a:off x="2438400" y="5680752"/>
            <a:ext cx="3282950" cy="11387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A826487-ED0A-4FAB-BEFE-70A6F8B3186B}"/>
              </a:ext>
            </a:extLst>
          </p:cNvPr>
          <p:cNvSpPr txBox="1"/>
          <p:nvPr/>
        </p:nvSpPr>
        <p:spPr>
          <a:xfrm>
            <a:off x="2438400" y="5703837"/>
            <a:ext cx="328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4349F468-F9A7-4B57-9F9B-63E026247A7E}"/>
              </a:ext>
            </a:extLst>
          </p:cNvPr>
          <p:cNvSpPr/>
          <p:nvPr/>
        </p:nvSpPr>
        <p:spPr>
          <a:xfrm>
            <a:off x="5234214" y="5562616"/>
            <a:ext cx="6096000" cy="646331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Áldás, békesség!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51DEB9E-2E23-49A3-BBAF-AF071C9B51FB}"/>
              </a:ext>
            </a:extLst>
          </p:cNvPr>
          <p:cNvSpPr/>
          <p:nvPr/>
        </p:nvSpPr>
        <p:spPr>
          <a:xfrm>
            <a:off x="5812790" y="6208947"/>
            <a:ext cx="4413251" cy="584775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Források: pixabay.com, refpedi.hu, </a:t>
            </a:r>
            <a:r>
              <a:rPr kumimoji="0" lang="hu-HU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hlinkClick r:id="rId3"/>
              </a:rPr>
              <a:t>https://www.arcanum.com/hu/online-kiadvanyok/Verstar-verstar-otven-kolto-osszes-verse-2/remenyik-sandor-1DE81/magas-feszultseg-1940-1ECBC/janos-evangeliuma-1EE0D/</a:t>
            </a:r>
            <a:r>
              <a:rPr kumimoji="0" lang="hu-HU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,</a:t>
            </a:r>
            <a:r>
              <a:rPr lang="hu-HU" sz="800" dirty="0">
                <a:latin typeface="+mj-lt"/>
              </a:rPr>
              <a:t> Pap Ferenc: Az egyházi év fogalma és értelmezése</a:t>
            </a:r>
            <a:r>
              <a:rPr kumimoji="0" lang="hu-HU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hu-HU" sz="800" b="0" i="0" dirty="0">
                <a:solidFill>
                  <a:srgbClr val="212529"/>
                </a:solidFill>
                <a:effectLst/>
                <a:latin typeface="+mj-lt"/>
              </a:rPr>
              <a:t>mek.oszk.hu,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ED235FF3-DFF6-420A-A3EB-D7AA1579142B}"/>
              </a:ext>
            </a:extLst>
          </p:cNvPr>
          <p:cNvSpPr txBox="1"/>
          <p:nvPr/>
        </p:nvSpPr>
        <p:spPr>
          <a:xfrm>
            <a:off x="1673099" y="973001"/>
            <a:ext cx="4804230" cy="5262979"/>
          </a:xfrm>
          <a:prstGeom prst="rect">
            <a:avLst/>
          </a:prstGeom>
          <a:solidFill>
            <a:schemeClr val="tx2">
              <a:lumMod val="75000"/>
            </a:schemeClr>
          </a:solidFill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szükséged lesz a következőkre: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Színesceruzák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Lelkes és nyitott hozzáállásod.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EB40C60-A893-44AE-A5B3-CC490B325101}"/>
              </a:ext>
            </a:extLst>
          </p:cNvPr>
          <p:cNvSpPr/>
          <p:nvPr/>
        </p:nvSpPr>
        <p:spPr>
          <a:xfrm>
            <a:off x="6662057" y="2302762"/>
            <a:ext cx="5302293" cy="412640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indítsd el a PPT-t! </a:t>
            </a:r>
          </a:p>
        </p:txBody>
      </p:sp>
    </p:spTree>
    <p:extLst>
      <p:ext uri="{BB962C8B-B14F-4D97-AF65-F5344CB8AC3E}">
        <p14:creationId xmlns:p14="http://schemas.microsoft.com/office/powerpoint/2010/main" val="1249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79" y="5219554"/>
            <a:ext cx="1768021" cy="163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827314" y="79828"/>
            <a:ext cx="10031187" cy="6489410"/>
          </a:xfrm>
          <a:prstGeom prst="horizontalScroll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42508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3E3D3C-16D3-43EA-9B36-E6182F35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411" y="337966"/>
            <a:ext cx="7976382" cy="832610"/>
          </a:xfrm>
        </p:spPr>
        <p:txBody>
          <a:bodyPr/>
          <a:lstStyle/>
          <a:p>
            <a:r>
              <a:rPr lang="hu-HU" cap="none" dirty="0"/>
              <a:t>Gondolj az elmúlt évek ünnepeire!</a:t>
            </a:r>
          </a:p>
        </p:txBody>
      </p:sp>
      <p:pic>
        <p:nvPicPr>
          <p:cNvPr id="5" name="Kép 4" descr="A képen személy, beltéri látható&#10;&#10;Automatikusan generált leírás">
            <a:extLst>
              <a:ext uri="{FF2B5EF4-FFF2-40B4-BE49-F238E27FC236}">
                <a16:creationId xmlns:a16="http://schemas.microsoft.com/office/drawing/2014/main" id="{4F2A6AB3-7A37-41D1-A6D9-EBCCDC480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71" y="3840865"/>
            <a:ext cx="3891841" cy="2594561"/>
          </a:xfrm>
          <a:prstGeom prst="rect">
            <a:avLst/>
          </a:prstGeom>
        </p:spPr>
      </p:pic>
      <p:pic>
        <p:nvPicPr>
          <p:cNvPr id="7" name="Kép 6" descr="A képen személy, ülő, gyermek, fiatal látható&#10;&#10;Automatikusan generált leírás">
            <a:extLst>
              <a:ext uri="{FF2B5EF4-FFF2-40B4-BE49-F238E27FC236}">
                <a16:creationId xmlns:a16="http://schemas.microsoft.com/office/drawing/2014/main" id="{88DA1023-63D3-4FD1-8AB4-A6B167F2C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" y="2325192"/>
            <a:ext cx="3260325" cy="2591280"/>
          </a:xfrm>
          <a:prstGeom prst="rect">
            <a:avLst/>
          </a:prstGeom>
        </p:spPr>
      </p:pic>
      <p:pic>
        <p:nvPicPr>
          <p:cNvPr id="1026" name="Picture 2" descr="Sponsored image">
            <a:extLst>
              <a:ext uri="{FF2B5EF4-FFF2-40B4-BE49-F238E27FC236}">
                <a16:creationId xmlns:a16="http://schemas.microsoft.com/office/drawing/2014/main" id="{036A032A-B4F4-43D2-A5D5-6212C3A2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67" y="2325192"/>
            <a:ext cx="3890741" cy="259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8B9DB89-8896-4EB3-8A62-14A2914AF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2919" y="5490000"/>
            <a:ext cx="1389081" cy="1368000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C00FCF70-A202-4CA5-AE9E-EC5B1949F370}"/>
              </a:ext>
            </a:extLst>
          </p:cNvPr>
          <p:cNvSpPr txBox="1">
            <a:spLocks/>
          </p:cNvSpPr>
          <p:nvPr/>
        </p:nvSpPr>
        <p:spPr>
          <a:xfrm>
            <a:off x="2098055" y="909543"/>
            <a:ext cx="797638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cap="none" dirty="0"/>
              <a:t>Milyen emlékek jutnak eszedbe az alábbi képeket szemlélve?</a:t>
            </a:r>
          </a:p>
        </p:txBody>
      </p:sp>
    </p:spTree>
    <p:extLst>
      <p:ext uri="{BB962C8B-B14F-4D97-AF65-F5344CB8AC3E}">
        <p14:creationId xmlns:p14="http://schemas.microsoft.com/office/powerpoint/2010/main" val="20497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D0E620-5E83-4963-B3F8-CD9A91CD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167309"/>
            <a:ext cx="10364451" cy="1596177"/>
          </a:xfrm>
        </p:spPr>
        <p:txBody>
          <a:bodyPr/>
          <a:lstStyle/>
          <a:p>
            <a:r>
              <a:rPr lang="hu-HU" dirty="0">
                <a:latin typeface="Arial (Címsorok)"/>
              </a:rPr>
              <a:t>ÜNNEPEINK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B5A35C-F592-4BEB-BF15-99723DA4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927860"/>
            <a:ext cx="10364451" cy="2868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cap="none" dirty="0">
                <a:solidFill>
                  <a:srgbClr val="000000"/>
                </a:solidFill>
                <a:latin typeface="+mj-lt"/>
              </a:rPr>
              <a:t>Évről évre a különleges eseményekhez ünnepeket kötünk. </a:t>
            </a:r>
            <a:r>
              <a:rPr lang="hu-HU" sz="2400" b="0" i="0" cap="none" dirty="0">
                <a:solidFill>
                  <a:srgbClr val="000000"/>
                </a:solidFill>
                <a:effectLst/>
                <a:latin typeface="+mj-lt"/>
              </a:rPr>
              <a:t>A családban ilyen lehet egy </a:t>
            </a:r>
            <a:r>
              <a:rPr lang="hu-HU" sz="2400" b="0" i="0" cap="none" dirty="0">
                <a:solidFill>
                  <a:srgbClr val="7030A0"/>
                </a:solidFill>
                <a:effectLst/>
                <a:latin typeface="+mj-lt"/>
              </a:rPr>
              <a:t>születésnap</a:t>
            </a:r>
            <a:r>
              <a:rPr lang="hu-HU" sz="2400" b="0" i="0" cap="none" dirty="0">
                <a:solidFill>
                  <a:srgbClr val="000000"/>
                </a:solidFill>
                <a:effectLst/>
                <a:latin typeface="+mj-lt"/>
              </a:rPr>
              <a:t> vagy </a:t>
            </a:r>
            <a:r>
              <a:rPr lang="hu-HU" sz="2400" b="0" i="0" cap="none" dirty="0">
                <a:solidFill>
                  <a:srgbClr val="7030A0"/>
                </a:solidFill>
                <a:effectLst/>
                <a:latin typeface="+mj-lt"/>
              </a:rPr>
              <a:t>névnap</a:t>
            </a:r>
            <a:r>
              <a:rPr lang="hu-HU" sz="2400" b="0" i="0" cap="none" dirty="0">
                <a:solidFill>
                  <a:srgbClr val="000000"/>
                </a:solidFill>
                <a:effectLst/>
                <a:latin typeface="+mj-lt"/>
              </a:rPr>
              <a:t>, vagy a szülők, nagyszülők házassági évfordulója. Más emberek számára talán nem </a:t>
            </a:r>
            <a:r>
              <a:rPr lang="hu-HU" sz="2400" b="0" i="0" cap="none" dirty="0" err="1">
                <a:solidFill>
                  <a:srgbClr val="000000"/>
                </a:solidFill>
                <a:effectLst/>
                <a:latin typeface="+mj-lt"/>
              </a:rPr>
              <a:t>fontosak</a:t>
            </a:r>
            <a:r>
              <a:rPr lang="hu-HU" sz="2400" b="0" i="0" cap="none" dirty="0">
                <a:solidFill>
                  <a:srgbClr val="000000"/>
                </a:solidFill>
                <a:effectLst/>
                <a:latin typeface="+mj-lt"/>
              </a:rPr>
              <a:t>, de a családtagoknak igen. Ismerünk nemzeti ünnepeket, amikor a magyar néppel kapcsolatosan emlékezünk egy-egy történelmi eseményre. Ilyen például </a:t>
            </a:r>
            <a:r>
              <a:rPr lang="hu-HU" sz="2400" b="0" i="0" cap="none" dirty="0">
                <a:solidFill>
                  <a:srgbClr val="FF0000"/>
                </a:solidFill>
                <a:effectLst/>
                <a:latin typeface="+mj-lt"/>
              </a:rPr>
              <a:t>március 15-e</a:t>
            </a:r>
            <a:r>
              <a:rPr lang="hu-HU" sz="2400" b="0" i="0" cap="none" dirty="0">
                <a:solidFill>
                  <a:srgbClr val="000000"/>
                </a:solidFill>
                <a:effectLst/>
                <a:latin typeface="+mj-lt"/>
              </a:rPr>
              <a:t>, vagy </a:t>
            </a:r>
            <a:r>
              <a:rPr lang="hu-HU" sz="2400" b="0" i="0" cap="none" dirty="0">
                <a:solidFill>
                  <a:srgbClr val="00B050"/>
                </a:solidFill>
                <a:effectLst/>
                <a:latin typeface="+mj-lt"/>
              </a:rPr>
              <a:t>október 23-a</a:t>
            </a:r>
            <a:r>
              <a:rPr lang="hu-HU" sz="2400" b="0" i="0" cap="none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B682FD-3CD8-4CC9-B41E-999314520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7" b="29808"/>
          <a:stretch/>
        </p:blipFill>
        <p:spPr>
          <a:xfrm>
            <a:off x="2281646" y="4976664"/>
            <a:ext cx="8534400" cy="191021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D39409E-8CC3-418C-91DA-7ECEB064F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046" y="549000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1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D0E620-5E83-4963-B3F8-CD9A91CD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67309"/>
            <a:ext cx="10364451" cy="1596177"/>
          </a:xfrm>
        </p:spPr>
        <p:txBody>
          <a:bodyPr/>
          <a:lstStyle/>
          <a:p>
            <a:r>
              <a:rPr lang="hu-HU" dirty="0">
                <a:latin typeface="Arial (Címsorok)"/>
              </a:rPr>
              <a:t>Az egyházi év</a:t>
            </a: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B682FD-3CD8-4CC9-B41E-999314520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7" b="29808"/>
          <a:stretch/>
        </p:blipFill>
        <p:spPr>
          <a:xfrm>
            <a:off x="2281646" y="4976664"/>
            <a:ext cx="8534400" cy="1910211"/>
          </a:xfrm>
          <a:prstGeom prst="rect">
            <a:avLst/>
          </a:prstGeom>
        </p:spPr>
      </p:pic>
      <p:sp>
        <p:nvSpPr>
          <p:cNvPr id="7" name="Tartalom helye 2">
            <a:extLst>
              <a:ext uri="{FF2B5EF4-FFF2-40B4-BE49-F238E27FC236}">
                <a16:creationId xmlns:a16="http://schemas.microsoft.com/office/drawing/2014/main" id="{3FDD1319-1761-40B4-9E87-11BFBC23F458}"/>
              </a:ext>
            </a:extLst>
          </p:cNvPr>
          <p:cNvSpPr txBox="1">
            <a:spLocks/>
          </p:cNvSpPr>
          <p:nvPr/>
        </p:nvSpPr>
        <p:spPr>
          <a:xfrm>
            <a:off x="768529" y="1763487"/>
            <a:ext cx="10654939" cy="301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cap="none" dirty="0">
                <a:solidFill>
                  <a:srgbClr val="000000"/>
                </a:solidFill>
                <a:latin typeface="+mj-lt"/>
              </a:rPr>
              <a:t>Az egyházi évben is találkozhatunk ünnepekkel. Az egyházi év másképp tagozódik, mint a naptári év. Nem január 1-től december 31-ig tart, hanem adventtől a következő adventig. Ezek olyan alkalmak, amikor Isten különleges tetteit ünnepeljük. A református egyházi év három nagy ünnepkörre osztható. Ezek a következők: </a:t>
            </a:r>
            <a:r>
              <a:rPr lang="hu-HU" sz="2400" cap="none" dirty="0">
                <a:solidFill>
                  <a:srgbClr val="FF0000"/>
                </a:solidFill>
                <a:latin typeface="+mj-lt"/>
              </a:rPr>
              <a:t>karácsonyi</a:t>
            </a:r>
            <a:r>
              <a:rPr lang="hu-HU" sz="2400" cap="none" dirty="0">
                <a:solidFill>
                  <a:srgbClr val="000000"/>
                </a:solidFill>
                <a:latin typeface="+mj-lt"/>
              </a:rPr>
              <a:t> ünnepkör, </a:t>
            </a:r>
            <a:r>
              <a:rPr lang="hu-HU" sz="2400" cap="none" dirty="0">
                <a:solidFill>
                  <a:srgbClr val="00B050"/>
                </a:solidFill>
                <a:latin typeface="+mj-lt"/>
              </a:rPr>
              <a:t>húsvéti</a:t>
            </a:r>
            <a:r>
              <a:rPr lang="hu-HU" sz="2400" cap="none" dirty="0">
                <a:solidFill>
                  <a:srgbClr val="000000"/>
                </a:solidFill>
                <a:latin typeface="+mj-lt"/>
              </a:rPr>
              <a:t> ünnepkör, </a:t>
            </a:r>
            <a:r>
              <a:rPr lang="hu-HU" sz="2400" cap="none" dirty="0">
                <a:solidFill>
                  <a:srgbClr val="7030A0"/>
                </a:solidFill>
                <a:latin typeface="+mj-lt"/>
              </a:rPr>
              <a:t>pünkösdi</a:t>
            </a:r>
            <a:r>
              <a:rPr lang="hu-HU" sz="2400" cap="none" dirty="0">
                <a:solidFill>
                  <a:srgbClr val="000000"/>
                </a:solidFill>
                <a:latin typeface="+mj-lt"/>
              </a:rPr>
              <a:t> ünnepkör. A mai órán ezekkel ismerkedünk meg.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D39409E-8CC3-418C-91DA-7ECEB064F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046" y="549000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D0E620-5E83-4963-B3F8-CD9A91CD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395848"/>
            <a:ext cx="10364451" cy="1200329"/>
          </a:xfrm>
        </p:spPr>
        <p:txBody>
          <a:bodyPr/>
          <a:lstStyle/>
          <a:p>
            <a:r>
              <a:rPr lang="hu-HU" dirty="0"/>
              <a:t>Karácsonyi ünnepkör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B5A35C-F592-4BEB-BF15-99723DA4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1893" y="1924927"/>
            <a:ext cx="3562512" cy="20782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cap="none" dirty="0">
                <a:solidFill>
                  <a:srgbClr val="000000"/>
                </a:solidFill>
                <a:latin typeface="+mj-lt"/>
              </a:rPr>
              <a:t>A karácsonyi ünnepkör advent első vasárnapjától böjt első vasárnapjáig tart. Azt ünnepeljük, hogy Isten megtartotta ígéretét, és elküldte Jézus Krisztust.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6DF74B-5227-4409-A7EC-A3D3B3140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7219" b="66505"/>
          <a:stretch/>
        </p:blipFill>
        <p:spPr bwMode="auto">
          <a:xfrm>
            <a:off x="107595" y="1924927"/>
            <a:ext cx="8205290" cy="32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id="{B9588451-0B41-4374-A46F-38D1915E4C83}"/>
              </a:ext>
            </a:extLst>
          </p:cNvPr>
          <p:cNvSpPr txBox="1">
            <a:spLocks/>
          </p:cNvSpPr>
          <p:nvPr/>
        </p:nvSpPr>
        <p:spPr>
          <a:xfrm>
            <a:off x="1606729" y="5278344"/>
            <a:ext cx="7027819" cy="134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200" b="1" cap="none" dirty="0">
                <a:solidFill>
                  <a:srgbClr val="000000"/>
                </a:solidFill>
                <a:latin typeface="+mj-lt"/>
              </a:rPr>
              <a:t>Beszélgessetek: </a:t>
            </a:r>
            <a:r>
              <a:rPr lang="hu-HU" sz="2200" cap="none" dirty="0">
                <a:solidFill>
                  <a:srgbClr val="000000"/>
                </a:solidFill>
                <a:latin typeface="+mj-lt"/>
              </a:rPr>
              <a:t>A karácsonyi ünnepkörhöz tartozik vízkereszt ünnepe. Milyen bibliai történet és népszokások tartoznak ehhez az ünnephez?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3D838C1-D552-47CA-A58A-34537958BEEE}"/>
              </a:ext>
            </a:extLst>
          </p:cNvPr>
          <p:cNvSpPr txBox="1"/>
          <p:nvPr/>
        </p:nvSpPr>
        <p:spPr>
          <a:xfrm>
            <a:off x="8764187" y="4174165"/>
            <a:ext cx="3077924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tovább és olvass el egy karácsonyi verset!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D2977E1-1144-475A-9C2E-0AF5361A0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836" y="5468729"/>
            <a:ext cx="140016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B5A35C-F592-4BEB-BF15-99723DA4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8548" y="557753"/>
            <a:ext cx="5873106" cy="1073788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cap="none" dirty="0" err="1">
                <a:latin typeface="Arial "/>
              </a:rPr>
              <a:t>Reményik</a:t>
            </a:r>
            <a:r>
              <a:rPr lang="hu-HU" sz="2400" b="1" cap="none" dirty="0">
                <a:latin typeface="Arial "/>
              </a:rPr>
              <a:t> Sándor: János evangéliuma</a:t>
            </a:r>
          </a:p>
        </p:txBody>
      </p:sp>
      <p:pic>
        <p:nvPicPr>
          <p:cNvPr id="5" name="Kép 4" descr="A képen gyertya, vörös látható&#10;&#10;Automatikusan generált leírás">
            <a:extLst>
              <a:ext uri="{FF2B5EF4-FFF2-40B4-BE49-F238E27FC236}">
                <a16:creationId xmlns:a16="http://schemas.microsoft.com/office/drawing/2014/main" id="{82F95792-C010-496B-8F92-A1B4705CC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19" b="98259" l="2656" r="90000">
                        <a14:foregroundMark x1="10313" y1="56551" x2="10885" y2="65008"/>
                        <a14:foregroundMark x1="10885" y1="65008" x2="16823" y2="77944"/>
                        <a14:foregroundMark x1="16823" y1="77944" x2="39792" y2="77612"/>
                        <a14:foregroundMark x1="39792" y1="77612" x2="39271" y2="85738"/>
                        <a14:foregroundMark x1="39271" y1="85738" x2="33906" y2="89718"/>
                        <a14:foregroundMark x1="33906" y1="89718" x2="32552" y2="89718"/>
                        <a14:foregroundMark x1="18333" y1="85158" x2="26094" y2="92869"/>
                        <a14:foregroundMark x1="26094" y1="92869" x2="48281" y2="97015"/>
                        <a14:foregroundMark x1="48281" y1="97015" x2="54688" y2="96352"/>
                        <a14:foregroundMark x1="54688" y1="96352" x2="54688" y2="96352"/>
                        <a14:foregroundMark x1="7448" y1="57711" x2="9479" y2="93118"/>
                        <a14:foregroundMark x1="9479" y1="93118" x2="9010" y2="75622"/>
                        <a14:foregroundMark x1="9010" y1="75622" x2="12708" y2="83002"/>
                        <a14:foregroundMark x1="12708" y1="83002" x2="9688" y2="92289"/>
                        <a14:foregroundMark x1="9688" y1="92289" x2="4115" y2="72720"/>
                        <a14:foregroundMark x1="4115" y1="72720" x2="3385" y2="61774"/>
                        <a14:foregroundMark x1="3385" y1="61774" x2="9271" y2="69900"/>
                        <a14:foregroundMark x1="9271" y1="69900" x2="11406" y2="79270"/>
                        <a14:foregroundMark x1="5313" y1="62438" x2="4583" y2="87396"/>
                        <a14:foregroundMark x1="3125" y1="98259" x2="4323" y2="62438"/>
                        <a14:foregroundMark x1="2656" y1="64594" x2="3594" y2="95025"/>
                        <a14:backgroundMark x1="32448" y1="21559" x2="41042" y2="23466"/>
                        <a14:backgroundMark x1="32552" y1="30680" x2="32083" y2="42620"/>
                        <a14:backgroundMark x1="32083" y1="42620" x2="33646" y2="49337"/>
                        <a14:backgroundMark x1="43594" y1="36401" x2="44323" y2="46683"/>
                        <a14:backgroundMark x1="44323" y1="46683" x2="44323" y2="46683"/>
                        <a14:backgroundMark x1="40938" y1="36982" x2="41667" y2="39801"/>
                        <a14:backgroundMark x1="29844" y1="35075" x2="31979" y2="36153"/>
                        <a14:backgroundMark x1="25521" y1="36401" x2="25521" y2="36401"/>
                        <a14:backgroundMark x1="35313" y1="36153" x2="35781" y2="39469"/>
                        <a14:backgroundMark x1="729" y1="70315" x2="1354" y2="96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12" r="34795"/>
          <a:stretch/>
        </p:blipFill>
        <p:spPr>
          <a:xfrm>
            <a:off x="0" y="3234482"/>
            <a:ext cx="2181497" cy="166409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257DC40-D9DA-42B4-8D45-8D4F4064A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309" y="5490000"/>
            <a:ext cx="1383691" cy="1368000"/>
          </a:xfrm>
          <a:prstGeom prst="rect">
            <a:avLst/>
          </a:prstGeom>
        </p:spPr>
      </p:pic>
      <p:sp>
        <p:nvSpPr>
          <p:cNvPr id="7" name="Tartalom helye 2">
            <a:extLst>
              <a:ext uri="{FF2B5EF4-FFF2-40B4-BE49-F238E27FC236}">
                <a16:creationId xmlns:a16="http://schemas.microsoft.com/office/drawing/2014/main" id="{287FECDE-AA11-42CF-A866-FE0FC7EFD517}"/>
              </a:ext>
            </a:extLst>
          </p:cNvPr>
          <p:cNvSpPr txBox="1">
            <a:spLocks/>
          </p:cNvSpPr>
          <p:nvPr/>
        </p:nvSpPr>
        <p:spPr>
          <a:xfrm>
            <a:off x="2288548" y="1840141"/>
            <a:ext cx="4414008" cy="38039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Összehajolnak Máté, Márk, Lukács,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És összedugják tündöklő fejük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Bölcső körül, mint a háromkirályok,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 err="1">
                <a:latin typeface="Arial "/>
              </a:rPr>
              <a:t>Rájok</a:t>
            </a:r>
            <a:r>
              <a:rPr lang="hu-HU" cap="none" dirty="0">
                <a:latin typeface="Arial "/>
              </a:rPr>
              <a:t> a Gyermek glóriája süt.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A gyermeké, ki rejtelmesen bár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S természetfölöttin fogantatott: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De fogantatott mégis, született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S emberi lényként, tehetetlenül,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Babusgatásra várón ott piheg.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A gyermek, a nő örök anya-álma,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Szív-alatti sötétből kicsírázott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22A6771B-7D4A-4D74-AA0B-AEA4C4EC697A}"/>
              </a:ext>
            </a:extLst>
          </p:cNvPr>
          <p:cNvSpPr txBox="1">
            <a:spLocks/>
          </p:cNvSpPr>
          <p:nvPr/>
        </p:nvSpPr>
        <p:spPr>
          <a:xfrm>
            <a:off x="6702556" y="1840141"/>
            <a:ext cx="4797598" cy="39232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Rongyba, pólyába s egy istálló-lámpa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Sugárkörébe. Bús állati pára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Lebeg körötte: a föld gőz-köre.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A dicsfény e bús köddel küszködik.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Angyal-ének, csillagfény, pásztorok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S induló végtelen karácsonyok,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Vad világban végtelen örömök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Lobognak, </a:t>
            </a:r>
            <a:r>
              <a:rPr lang="hu-HU" cap="none" dirty="0" err="1">
                <a:latin typeface="Arial "/>
              </a:rPr>
              <a:t>zengnek</a:t>
            </a:r>
            <a:r>
              <a:rPr lang="hu-HU" cap="none" dirty="0">
                <a:latin typeface="Arial "/>
              </a:rPr>
              <a:t> - mégis köd a köd.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S mindez olyan nyomorún emberi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S még az angyalok Jóakarata,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Még az is emberi és mostoha.</a:t>
            </a:r>
          </a:p>
        </p:txBody>
      </p:sp>
    </p:spTree>
    <p:extLst>
      <p:ext uri="{BB962C8B-B14F-4D97-AF65-F5344CB8AC3E}">
        <p14:creationId xmlns:p14="http://schemas.microsoft.com/office/powerpoint/2010/main" val="165072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D0E620-5E83-4963-B3F8-CD9A91CD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287" y="5490000"/>
            <a:ext cx="8826416" cy="1282668"/>
          </a:xfrm>
        </p:spPr>
        <p:txBody>
          <a:bodyPr>
            <a:normAutofit/>
          </a:bodyPr>
          <a:lstStyle/>
          <a:p>
            <a:pPr algn="l"/>
            <a:r>
              <a:rPr lang="hu-HU" sz="2200" cap="none" dirty="0"/>
              <a:t>Beszélgessetek:</a:t>
            </a:r>
            <a:br>
              <a:rPr lang="hu-HU" sz="2200" cap="none" dirty="0"/>
            </a:br>
            <a:r>
              <a:rPr lang="hu-HU" sz="2200" cap="none" dirty="0"/>
              <a:t>1. Mit jelent az, hogy „János nem tud gyermekről”?</a:t>
            </a:r>
            <a:br>
              <a:rPr lang="hu-HU" sz="2200" cap="none" dirty="0"/>
            </a:br>
            <a:r>
              <a:rPr lang="hu-HU" sz="2200" cap="none" dirty="0"/>
              <a:t>2. Mit jelent az, hogy „az Ige testté </a:t>
            </a:r>
            <a:r>
              <a:rPr lang="hu-HU" sz="2200" cap="none" dirty="0" err="1"/>
              <a:t>lőn</a:t>
            </a:r>
            <a:r>
              <a:rPr lang="hu-HU" sz="2200" cap="none" dirty="0"/>
              <a:t>”? Honnan való ez az idézet?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B5A35C-F592-4BEB-BF15-99723DA4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211" y="525027"/>
            <a:ext cx="4739154" cy="5116286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János, </a:t>
            </a:r>
            <a:r>
              <a:rPr lang="hu-HU" cap="none" dirty="0" err="1">
                <a:latin typeface="Arial "/>
              </a:rPr>
              <a:t>evangelista</a:t>
            </a:r>
            <a:r>
              <a:rPr lang="hu-HU" cap="none" dirty="0">
                <a:latin typeface="Arial "/>
              </a:rPr>
              <a:t>, negyedik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Külön áll, világvégén valahol,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Vagy világ-kezdetén, vad szikla-völgyben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S a fénytelen örvény fölé hajol.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És megfeszül a lénye, mint az íj,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Feszül némán a mélységek fölé,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Míg lényéből a szikla-szó kipattan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S </a:t>
            </a:r>
            <a:r>
              <a:rPr lang="hu-HU" cap="none" dirty="0" err="1">
                <a:latin typeface="Arial "/>
              </a:rPr>
              <a:t>körülrobajlik</a:t>
            </a:r>
            <a:r>
              <a:rPr lang="hu-HU" cap="none" dirty="0">
                <a:latin typeface="Arial "/>
              </a:rPr>
              <a:t> a zord katlanokban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Visszhangosan, eget-földet-verőn,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Hogy megrendül a Mindenség szíve: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Kezdetben </a:t>
            </a:r>
            <a:r>
              <a:rPr lang="hu-HU" cap="none" dirty="0" err="1">
                <a:latin typeface="Arial "/>
              </a:rPr>
              <a:t>vala</a:t>
            </a:r>
            <a:r>
              <a:rPr lang="hu-HU" cap="none" dirty="0">
                <a:latin typeface="Arial "/>
              </a:rPr>
              <a:t> az ige.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S az Ige testté </a:t>
            </a:r>
            <a:r>
              <a:rPr lang="hu-HU" cap="none" dirty="0" err="1">
                <a:latin typeface="Arial "/>
              </a:rPr>
              <a:t>lőn</a:t>
            </a:r>
            <a:r>
              <a:rPr lang="hu-HU" cap="none" dirty="0">
                <a:latin typeface="Arial 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cap="none" dirty="0">
                <a:latin typeface="Arial "/>
              </a:rPr>
              <a:t>1939</a:t>
            </a:r>
            <a:endParaRPr lang="hu-HU" dirty="0"/>
          </a:p>
        </p:txBody>
      </p:sp>
      <p:pic>
        <p:nvPicPr>
          <p:cNvPr id="4" name="Kép 3" descr="A képen gyertya, vörös látható&#10;&#10;Automatikusan generált leírás">
            <a:extLst>
              <a:ext uri="{FF2B5EF4-FFF2-40B4-BE49-F238E27FC236}">
                <a16:creationId xmlns:a16="http://schemas.microsoft.com/office/drawing/2014/main" id="{9A893158-6C3A-4A9C-B031-31E63ED3B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19" b="98259" l="2656" r="90000">
                        <a14:foregroundMark x1="10313" y1="56551" x2="10885" y2="65008"/>
                        <a14:foregroundMark x1="10885" y1="65008" x2="16823" y2="77944"/>
                        <a14:foregroundMark x1="16823" y1="77944" x2="39792" y2="77612"/>
                        <a14:foregroundMark x1="39792" y1="77612" x2="39271" y2="85738"/>
                        <a14:foregroundMark x1="39271" y1="85738" x2="33906" y2="89718"/>
                        <a14:foregroundMark x1="33906" y1="89718" x2="32552" y2="89718"/>
                        <a14:foregroundMark x1="18333" y1="85158" x2="26094" y2="92869"/>
                        <a14:foregroundMark x1="26094" y1="92869" x2="48281" y2="97015"/>
                        <a14:foregroundMark x1="48281" y1="97015" x2="54688" y2="96352"/>
                        <a14:foregroundMark x1="54688" y1="96352" x2="54688" y2="96352"/>
                        <a14:foregroundMark x1="7448" y1="57711" x2="9479" y2="93118"/>
                        <a14:foregroundMark x1="9479" y1="93118" x2="9010" y2="75622"/>
                        <a14:foregroundMark x1="9010" y1="75622" x2="12708" y2="83002"/>
                        <a14:foregroundMark x1="12708" y1="83002" x2="9688" y2="92289"/>
                        <a14:foregroundMark x1="9688" y1="92289" x2="4115" y2="72720"/>
                        <a14:foregroundMark x1="4115" y1="72720" x2="3385" y2="61774"/>
                        <a14:foregroundMark x1="3385" y1="61774" x2="9271" y2="69900"/>
                        <a14:foregroundMark x1="9271" y1="69900" x2="11406" y2="79270"/>
                        <a14:foregroundMark x1="5313" y1="62438" x2="4583" y2="87396"/>
                        <a14:foregroundMark x1="3125" y1="98259" x2="4323" y2="62438"/>
                        <a14:foregroundMark x1="2656" y1="64594" x2="3594" y2="95025"/>
                        <a14:backgroundMark x1="32448" y1="21559" x2="41042" y2="23466"/>
                        <a14:backgroundMark x1="32552" y1="30680" x2="32083" y2="42620"/>
                        <a14:backgroundMark x1="32083" y1="42620" x2="33646" y2="49337"/>
                        <a14:backgroundMark x1="43594" y1="36401" x2="44323" y2="46683"/>
                        <a14:backgroundMark x1="44323" y1="46683" x2="44323" y2="46683"/>
                        <a14:backgroundMark x1="40938" y1="36982" x2="41667" y2="39801"/>
                        <a14:backgroundMark x1="29844" y1="35075" x2="31979" y2="36153"/>
                        <a14:backgroundMark x1="25521" y1="36401" x2="25521" y2="36401"/>
                        <a14:backgroundMark x1="35313" y1="36153" x2="35781" y2="39469"/>
                        <a14:backgroundMark x1="729" y1="70315" x2="1354" y2="96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12" r="34795"/>
          <a:stretch/>
        </p:blipFill>
        <p:spPr>
          <a:xfrm>
            <a:off x="0" y="3234482"/>
            <a:ext cx="2181497" cy="166409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040A57A-DC11-4E84-B954-4D28950F7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309" y="5490000"/>
            <a:ext cx="1383691" cy="136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A7349E2-CB62-40A7-8AC0-CA5215087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836" y="5490000"/>
            <a:ext cx="1400164" cy="1368000"/>
          </a:xfrm>
          <a:prstGeom prst="rect">
            <a:avLst/>
          </a:prstGeom>
        </p:spPr>
      </p:pic>
      <p:sp>
        <p:nvSpPr>
          <p:cNvPr id="7" name="Tartalom helye 2">
            <a:extLst>
              <a:ext uri="{FF2B5EF4-FFF2-40B4-BE49-F238E27FC236}">
                <a16:creationId xmlns:a16="http://schemas.microsoft.com/office/drawing/2014/main" id="{4D9EE988-493C-4D4F-A50A-7030EAD5A262}"/>
              </a:ext>
            </a:extLst>
          </p:cNvPr>
          <p:cNvSpPr txBox="1">
            <a:spLocks/>
          </p:cNvSpPr>
          <p:nvPr/>
        </p:nvSpPr>
        <p:spPr>
          <a:xfrm>
            <a:off x="2197970" y="676339"/>
            <a:ext cx="4739153" cy="511628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De János messze áll és egyedül.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Nem tud gyermekről és nem tud anyáról,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Nem születésről, nem fogantatásról,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Csillag, csecsemő, angyalok </a:t>
            </a:r>
            <a:r>
              <a:rPr lang="hu-HU" cap="none" dirty="0" err="1">
                <a:latin typeface="Arial "/>
              </a:rPr>
              <a:t>kara</a:t>
            </a:r>
            <a:r>
              <a:rPr lang="hu-HU" cap="none" dirty="0">
                <a:latin typeface="Arial 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Jászol, jászol-szag, - József, Mária,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Rongy és pólya, királyok, pásztorok,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Induló végtelen karácsonyok: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Nem érdeklik - vagy mint rostán a szem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Kihull az ő külön történetéből,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Kihull mindez, és mindez idegen,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Apró, földízű, emberi dolog.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cap="none" dirty="0">
                <a:latin typeface="Arial "/>
              </a:rPr>
              <a:t>Nagyobb, nagyobb, ó nagyobb a Titok!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19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seppecske">
  <a:themeElements>
    <a:clrScheme name="Vörös–naranc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1080</Words>
  <Application>Microsoft Office PowerPoint</Application>
  <PresentationFormat>Szélesvásznú</PresentationFormat>
  <Paragraphs>127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6" baseType="lpstr">
      <vt:lpstr>Arial</vt:lpstr>
      <vt:lpstr>Arial </vt:lpstr>
      <vt:lpstr>Arial (Címsorok)</vt:lpstr>
      <vt:lpstr>ArialMT</vt:lpstr>
      <vt:lpstr>Calibri</vt:lpstr>
      <vt:lpstr>Calibri Light</vt:lpstr>
      <vt:lpstr>Times New Roman</vt:lpstr>
      <vt:lpstr>Office-téma</vt:lpstr>
      <vt:lpstr>Cseppecske</vt:lpstr>
      <vt:lpstr>PowerPoint-bemutató</vt:lpstr>
      <vt:lpstr>PowerPoint-bemutató</vt:lpstr>
      <vt:lpstr>PowerPoint-bemutató</vt:lpstr>
      <vt:lpstr>Gondolj az elmúlt évek ünnepeire!</vt:lpstr>
      <vt:lpstr>ÜNNEPEINK</vt:lpstr>
      <vt:lpstr>Az egyházi év</vt:lpstr>
      <vt:lpstr>Karácsonyi ünnepkör</vt:lpstr>
      <vt:lpstr>PowerPoint-bemutató</vt:lpstr>
      <vt:lpstr>Beszélgessetek: 1. Mit jelent az, hogy „János nem tud gyermekről”? 2. Mit jelent az, hogy „az Ige testté lőn”? Honnan való ez az idézet?</vt:lpstr>
      <vt:lpstr>A húsvéti ünnepkör</vt:lpstr>
      <vt:lpstr>PowerPoint-bemutató</vt:lpstr>
      <vt:lpstr>Beszélgessetek a festményről!</vt:lpstr>
      <vt:lpstr>Pünkösdi Ünnepkör</vt:lpstr>
      <vt:lpstr>Pünkösdi ünnepkör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tikasz.emma@sulid.hu</dc:creator>
  <cp:lastModifiedBy>Noémi Zimányi</cp:lastModifiedBy>
  <cp:revision>7</cp:revision>
  <dcterms:created xsi:type="dcterms:W3CDTF">2021-09-30T22:03:26Z</dcterms:created>
  <dcterms:modified xsi:type="dcterms:W3CDTF">2021-10-18T07:25:26Z</dcterms:modified>
</cp:coreProperties>
</file>